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5235B12-E2AC-43EF-95A1-FC45DDEFA41C}">
  <a:tblStyle styleId="{E5235B12-E2AC-43EF-95A1-FC45DDEFA4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oboto-italic.fntdata"/><Relationship Id="rId12" Type="http://schemas.openxmlformats.org/officeDocument/2006/relationships/slide" Target="slides/slide6.xml"/><Relationship Id="rId34" Type="http://schemas.openxmlformats.org/officeDocument/2006/relationships/font" Target="fonts/Roboto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9ee38b69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9ee38b69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4004624ed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4004624ed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4004624ed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4004624ed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4004624ed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4004624e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4004624e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4004624e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4004624e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4004624e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4004624ed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4004624ed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4004624ed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4004624ed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4004624ed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4004624ed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4004624ed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4004624ed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4004624ed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4004624ed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4004624e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4004624e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4004624ed_3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4004624ed_3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4004624ed_3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54004624ed_3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4004624ed_3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4004624ed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54004624e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54004624e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4004624ed_3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4004624ed_3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4004624ed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4004624ed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9ee38b691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9ee38b691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4004624e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4004624e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4004624e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4004624e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4004624e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4004624e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4004624ed_3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4004624ed_3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4004624e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4004624e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4004624e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4004624e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4004624ed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4004624ed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huggingface.co/docs/diffusers/en/using-diffusers/controlnet" TargetMode="External"/><Relationship Id="rId4" Type="http://schemas.openxmlformats.org/officeDocument/2006/relationships/hyperlink" Target="https://arxiv.org/pdf/2302.05543" TargetMode="External"/><Relationship Id="rId11" Type="http://schemas.openxmlformats.org/officeDocument/2006/relationships/hyperlink" Target="https://huggingface.co/docs/diffusers/en/api/pipelines/diffedit" TargetMode="External"/><Relationship Id="rId10" Type="http://schemas.openxmlformats.org/officeDocument/2006/relationships/hyperlink" Target="https://arxiv.org/pdf/2310.04378" TargetMode="External"/><Relationship Id="rId9" Type="http://schemas.openxmlformats.org/officeDocument/2006/relationships/hyperlink" Target="https://huggingface.co/docs/diffusers/using-diffusers/inference_with_lcm" TargetMode="External"/><Relationship Id="rId5" Type="http://schemas.openxmlformats.org/officeDocument/2006/relationships/hyperlink" Target="https://huggingface.co/docs/diffusers/en/using-diffusers/t2i_adapter" TargetMode="External"/><Relationship Id="rId6" Type="http://schemas.openxmlformats.org/officeDocument/2006/relationships/hyperlink" Target="https://arxiv.org/pdf/2302.08453" TargetMode="External"/><Relationship Id="rId7" Type="http://schemas.openxmlformats.org/officeDocument/2006/relationships/hyperlink" Target="https://huggingface.co/docs/diffusers/en/training/instructpix2pix" TargetMode="External"/><Relationship Id="rId8" Type="http://schemas.openxmlformats.org/officeDocument/2006/relationships/hyperlink" Target="https://arxiv.org/pdf/2211.09800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images.pexels.com/photos/1076758/pexels-photo-1076758.jpe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Comparative Evaluation of Pretrained Diffusion Models for Text-and-Image Guided Generation</a:t>
            </a:r>
            <a:endParaRPr b="1" sz="32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9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Beeram Sandya CS21BTECH11006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Challa Akshay Santoshi CS21BTECH11012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Cheekatla Hema Sri CS21BTECH11013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50"/>
              <a:t>Cherukupalli Sai Malini Mouktika AI21BTECH11007</a:t>
            </a:r>
            <a:endParaRPr sz="275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Stable Diffusion</a:t>
            </a:r>
            <a:endParaRPr b="1"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11700" y="1152475"/>
            <a:ext cx="8520600" cy="3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Model Architecture: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Backend: </a:t>
            </a:r>
            <a:r>
              <a:rPr b="1" lang="en">
                <a:solidFill>
                  <a:schemeClr val="dk1"/>
                </a:solidFill>
              </a:rPr>
              <a:t>Stable Diffusion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Components: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b="1" lang="en" sz="1800">
                <a:solidFill>
                  <a:schemeClr val="dk1"/>
                </a:solidFill>
              </a:rPr>
              <a:t>Autoencoder</a:t>
            </a:r>
            <a:r>
              <a:rPr lang="en" sz="1800">
                <a:solidFill>
                  <a:schemeClr val="dk1"/>
                </a:solidFill>
              </a:rPr>
              <a:t> (VAE) – encodes/decodes images.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b="1" lang="en" sz="1800">
                <a:solidFill>
                  <a:schemeClr val="dk1"/>
                </a:solidFill>
              </a:rPr>
              <a:t>UNet</a:t>
            </a:r>
            <a:r>
              <a:rPr lang="en" sz="1800">
                <a:solidFill>
                  <a:schemeClr val="dk1"/>
                </a:solidFill>
              </a:rPr>
              <a:t> – denoises latent representation.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b="1" lang="en" sz="1800">
                <a:solidFill>
                  <a:schemeClr val="dk1"/>
                </a:solidFill>
              </a:rPr>
              <a:t>CLIP</a:t>
            </a:r>
            <a:r>
              <a:rPr lang="en" sz="1800">
                <a:solidFill>
                  <a:schemeClr val="dk1"/>
                </a:solidFill>
              </a:rPr>
              <a:t> – encodes text prompts.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Stable Diffusion</a:t>
            </a:r>
            <a:endParaRPr/>
          </a:p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311700" y="1138975"/>
            <a:ext cx="3903300" cy="342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Followed Spatial Conditioning to some extent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Less Realistic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3" title="json_imag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4125" y="2746700"/>
            <a:ext cx="3999899" cy="2140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4125" y="445021"/>
            <a:ext cx="3999899" cy="2140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ControlNet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1152475"/>
            <a:ext cx="496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>
                <a:solidFill>
                  <a:schemeClr val="dk1"/>
                </a:solidFill>
              </a:rPr>
              <a:t>ControlNet enhances Stable Diffusion by enabling image generation conditioned on additional inputs like edges, poses, or depth maps.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It works by adding a parallel, trainable copy of the UNet that processes the conditioning image.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Outputs from this branch are merged into the main UNet using zero convolutions, which start as inactive and gradually learn to influence generation.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This design allows precise control over the generated image without disrupting the pretrained Stable Diffusion weights.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Result: the model can follow both text prompts and structural cues in image generation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175" y="1240525"/>
            <a:ext cx="3633925" cy="257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>
            <p:ph idx="2" type="body"/>
          </p:nvPr>
        </p:nvSpPr>
        <p:spPr>
          <a:xfrm>
            <a:off x="5448200" y="1152475"/>
            <a:ext cx="338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ControlNet Outputs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Preserves the input image structure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Focuses more on input structure than the prompt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Worked for some extent to the complex prompt </a:t>
            </a:r>
            <a:endParaRPr/>
          </a:p>
        </p:txBody>
      </p:sp>
      <p:sp>
        <p:nvSpPr>
          <p:cNvPr id="134" name="Google Shape;134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400" y="2860400"/>
            <a:ext cx="3757876" cy="201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12" y="638425"/>
            <a:ext cx="3757841" cy="201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T2I-Adapter</a:t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Lightweight adapter modules for controlling pretrained text-to-image diffusion models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Architecture: </a:t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Base (Stable Diffusion) + CNN-based adapter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Adapter: Visual Input → Features →Fused into UNet Decoder layer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Training:</a:t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Only adapters are trained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Loss: Standard Denoising loss (DDPM)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Benefits</a:t>
            </a:r>
            <a:r>
              <a:rPr b="1" lang="en"/>
              <a:t>:</a:t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Lightweight training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Modular (Plug and play)</a:t>
            </a:r>
            <a:endParaRPr/>
          </a:p>
        </p:txBody>
      </p:sp>
      <p:sp>
        <p:nvSpPr>
          <p:cNvPr id="143" name="Google Shape;143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850" y="1213675"/>
            <a:ext cx="3810100" cy="214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Outputs of T2I Adapter</a:t>
            </a:r>
            <a:endParaRPr/>
          </a:p>
        </p:txBody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Followed the spatial structure strongly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Failing to add new objects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Realistic images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Failed for complex prompts</a:t>
            </a:r>
            <a:endParaRPr/>
          </a:p>
        </p:txBody>
      </p:sp>
      <p:sp>
        <p:nvSpPr>
          <p:cNvPr id="151" name="Google Shape;151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7" title="json_imag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275" y="2528025"/>
            <a:ext cx="3999899" cy="2140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5275" y="387943"/>
            <a:ext cx="3999899" cy="2140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InstructPix2Pix</a:t>
            </a:r>
            <a:endParaRPr/>
          </a:p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Instruction-based conditioning: User provides free-form edit instructions, not just prompts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Architecture: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Base: </a:t>
            </a:r>
            <a:r>
              <a:rPr lang="en"/>
              <a:t>Stable Diffusion (VAE + UNET + CLIP encoder)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Modified U-Net accepts three inputs: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Noisy Latent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Image Embedding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Instruction Embedding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Training: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Only UNet is Trained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DDPM loss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InstructPix2Pix Outputs</a:t>
            </a:r>
            <a:endParaRPr/>
          </a:p>
        </p:txBody>
      </p:sp>
      <p:sp>
        <p:nvSpPr>
          <p:cNvPr id="165" name="Google Shape;165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Followed Spatial conditioning well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Able to follow exact directions in the prompts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High Quality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Realistic</a:t>
            </a:r>
            <a:endParaRPr/>
          </a:p>
        </p:txBody>
      </p:sp>
      <p:sp>
        <p:nvSpPr>
          <p:cNvPr id="166" name="Google Shape;166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9" title="json_images.png"/>
          <p:cNvPicPr preferRelativeResize="0"/>
          <p:nvPr/>
        </p:nvPicPr>
        <p:blipFill rotWithShape="1">
          <a:blip r:embed="rId3">
            <a:alphaModFix/>
          </a:blip>
          <a:srcRect b="0" l="-2840" r="2839" t="0"/>
          <a:stretch/>
        </p:blipFill>
        <p:spPr>
          <a:xfrm>
            <a:off x="4832413" y="2571750"/>
            <a:ext cx="3999899" cy="2140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25" y="347714"/>
            <a:ext cx="3999876" cy="2140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LCM</a:t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Latent Consistency Models are a faster alternative to traditional diffusion models.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generate high-quality images in just 2–8 steps, compared to 25–50 steps in Stable Diffusion.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Architecture: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Base Model: Stable Diffusion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LCM Component: Replaces the standard UNet with a latent consistency–distilled UNet, trained to generate images in fewer steps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Benefits: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Ultra-fast Inference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Consistency Distillation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Plug and Play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LCM Outputs</a:t>
            </a:r>
            <a:endParaRPr/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Followed prompts strongly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Ignored spatial info from base images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High quality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More Realistic</a:t>
            </a:r>
            <a:endParaRPr/>
          </a:p>
        </p:txBody>
      </p:sp>
      <p:sp>
        <p:nvSpPr>
          <p:cNvPr id="181" name="Google Shape;181;p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1" title="json_images.png"/>
          <p:cNvPicPr preferRelativeResize="0"/>
          <p:nvPr/>
        </p:nvPicPr>
        <p:blipFill rotWithShape="1">
          <a:blip r:embed="rId3">
            <a:alphaModFix/>
          </a:blip>
          <a:srcRect b="0" l="-2840" r="2839" t="0"/>
          <a:stretch/>
        </p:blipFill>
        <p:spPr>
          <a:xfrm>
            <a:off x="4832413" y="2571750"/>
            <a:ext cx="3999899" cy="2140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8637" y="445025"/>
            <a:ext cx="3999876" cy="207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Conditional image generation is a task where the output image is generated based on both an input image and a textual prompt.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This technique enables controllable and guided image synthesis, crucial for applications like image editing, style transfer, and content-aware image manipulation.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Our project explores and compares four state-of-the-art approaches in this domain, spanning different architectural paradigms: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Structure-aware models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Instruction-tuned models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Adapter-based models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Latent consistency-based models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89" name="Google Shape;18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Inception</a:t>
            </a:r>
            <a:r>
              <a:rPr lang="en"/>
              <a:t> Score: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evaluates both the quality and diversity of generated images by analyzing the confidence and entropy of class predictions from a pretrained Inception v3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FID: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FID compares the statistical distributions (mean and covariance) of real and generated image embeddings extracted from the Inception v3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CLIP Score: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measures the semantic alignment between the generated image and the corresponding textual prompt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 Results</a:t>
            </a:r>
            <a:endParaRPr/>
          </a:p>
        </p:txBody>
      </p:sp>
      <p:sp>
        <p:nvSpPr>
          <p:cNvPr id="195" name="Google Shape;195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LCM</a:t>
            </a:r>
            <a:r>
              <a:rPr lang="en"/>
              <a:t> and T2I-Adapter show stronger alignment between prompt and image semantics.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T2I-Adapter </a:t>
            </a:r>
            <a:r>
              <a:rPr lang="en"/>
              <a:t>offers</a:t>
            </a:r>
            <a:r>
              <a:rPr lang="en"/>
              <a:t> naturalistic images(FID)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Diffusion Model Shown more synthetic looking images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InstructPix2Pix shown solid </a:t>
            </a:r>
            <a:r>
              <a:rPr lang="en"/>
              <a:t>performance</a:t>
            </a:r>
            <a:r>
              <a:rPr lang="en"/>
              <a:t> across all matrics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ControlNet shown moderate performance (Highly aligned to spatial conditioning)</a:t>
            </a:r>
            <a:endParaRPr/>
          </a:p>
        </p:txBody>
      </p:sp>
      <p:sp>
        <p:nvSpPr>
          <p:cNvPr id="196" name="Google Shape;196;p3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7928" y="1187900"/>
            <a:ext cx="3934375" cy="1858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graphicFrame>
        <p:nvGraphicFramePr>
          <p:cNvPr id="203" name="Google Shape;203;p34"/>
          <p:cNvGraphicFramePr/>
          <p:nvPr/>
        </p:nvGraphicFramePr>
        <p:xfrm>
          <a:off x="1810938" y="1336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{E5235B12-E2AC-43EF-95A1-FC45DDEFA41C}</a:tableStyleId>
              </a:tblPr>
              <a:tblGrid>
                <a:gridCol w="1945325"/>
                <a:gridCol w="1501375"/>
                <a:gridCol w="2075425"/>
              </a:tblGrid>
              <a:tr h="381000">
                <a:tc>
                  <a:txBody>
                    <a:bodyPr/>
                    <a:lstStyle/>
                    <a:p>
                      <a:pPr indent="0" lvl="0" marL="762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Criterion</a:t>
                      </a:r>
                      <a:endParaRPr b="1"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Best Model</a:t>
                      </a:r>
                      <a:endParaRPr b="1"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Notes</a:t>
                      </a:r>
                      <a:endParaRPr b="1"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Prompt Alignment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U-Net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CLIP ~20.68, 20.64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Image Quality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U-Net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IS = 4.7632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Output Consistency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ControlNet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Lowest IS_std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Realism (FID)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T2I-Adapter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Closest to real images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Worst FID (Least Realistic)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Stable Diffusion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FID = 294.07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Prompt + 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Consistency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Balance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InstructPix2Pix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76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Good overall metrics</a:t>
                      </a:r>
                      <a:endParaRPr sz="13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57150" marB="57150" marR="57150" marL="5715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Learnings</a:t>
            </a:r>
            <a:endParaRPr/>
          </a:p>
        </p:txBody>
      </p:sp>
      <p:sp>
        <p:nvSpPr>
          <p:cNvPr id="209" name="Google Shape;209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Which model better preserves image structure?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ControlNet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Which responds more faithfully to the prompt?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UNet with LCM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Which generalizes across diverse inputs?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InstructPix2Pix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InstructPix2Pix is best if u want a balance of input image(conditional) structure and prompt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ControlNet is best if u want to preserve the input image structure to a greater extent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T2I-Adapter follows the prompt better than the ControlNet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UNet with LCM follows the prompt strongly but does not care much about the conditional image.  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Learnings</a:t>
            </a:r>
            <a:endParaRPr/>
          </a:p>
        </p:txBody>
      </p:sp>
      <p:sp>
        <p:nvSpPr>
          <p:cNvPr id="215" name="Google Shape;21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Application of learned concepts: latent space, DDPM, UNet, Diffusion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Gained hands-on experience with popular pretrained models: ControlNet, T2I-Adapter, InstructPix2Pix, DiffEdit, and LCM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Learned to evaluate generative models using FID, Inception Score, and CLIP similarity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Improved ability to read and interpret research papers to understand underlying techniques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21" name="Google Shape;221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https://huggingface.co/docs/diffusers/en/using-diffusers/controlnet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ControlNet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https://huggingface.co/docs/diffusers/en/using-diffusers/t2i_adapter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T2I-adapter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https://huggingface.co/docs/diffusers/en/training/instructpix2pix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InstructPix2Pix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https://huggingface.co/docs/diffusers/using-diffusers/inference_with_lcm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10"/>
              </a:rPr>
              <a:t>UNet with LCM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11"/>
              </a:rPr>
              <a:t>https://huggingface.co/docs/diffusers/en/api/pipelines/diffedit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 Contributions</a:t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Sandya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Literature Review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ControlNet Implementation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Report Writing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Making Presentation Slides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Dataset Preparation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Sai Malini Mouktika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Literature Review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Diffusion Model Implementation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Report writing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Making Presentation Slides</a:t>
            </a:r>
            <a:endParaRPr/>
          </a:p>
        </p:txBody>
      </p:sp>
      <p:sp>
        <p:nvSpPr>
          <p:cNvPr id="228" name="Google Shape;228;p3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Akshay Santoshi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Literature Review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Report Writing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Evaluation Metrics Implementation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Hema Sri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Literature Review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Report Writing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T2I-Adapter, LCM, InstructPix2Pix Implementation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Making Presentation Slides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Dataset Preparation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The rapid development of vision-language models has opened new possibilities for fine-grained control in image generation tasks.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Existing models use different mechanisms (e.g., attention, adapters, or learned conditions) to align images with prompts, but their comparative strengths remain under-explored.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Understanding their performance differences helps answer key questions: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Which model better preserves image structure?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Which responds more faithfully to the prompt?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Which generalizes across diverse inputs?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By benchmarking these models, we aim to provide insights that can guide model selection for real-world applications like creative design, virtual try-on, or content customization.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Numerous models have been proposed for conditional image generation, each using different mechanisms to interpret and apply textual prompts to modify input images.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However, there is limited comparative analysis to understand how these models perform under consistent settings with diverse prompt-image pairs.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This project focuses on evaluating and comparing four representative models from different architectural families: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Stable Diffusion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ControlNet (structure-aware)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InstructPix2Pix (instruction-tuned)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T2I-Adapter (adapter-based)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U-Net with Latent Consistency Model (LCM) (latent diffusion-based)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(continued)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The core problem is to assess how effectively each model: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Preserves critical features of the input image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Accurately reflects the semantic intent of the prompt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Maintains visual quality and coherence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Our goal is to identify the strengths and trade-offs of each approach to in guided image synthesis.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Stable Diffusion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T2I-Adapter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InstructPix2Pix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LCM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ControlNet++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DiffEdit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It is JSON file with each object has an image url and a prompt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An example: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{       "image_url":"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https://images.pexels.com/photos/1076758/pexels-photo-1076758.jpeg</a:t>
            </a:r>
            <a:r>
              <a:rPr lang="en">
                <a:solidFill>
                  <a:schemeClr val="dk1"/>
                </a:solidFill>
              </a:rPr>
              <a:t>",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    </a:t>
            </a:r>
            <a:r>
              <a:rPr lang="en" sz="1400">
                <a:solidFill>
                  <a:schemeClr val="dk1"/>
                </a:solidFill>
              </a:rPr>
              <a:t>    "prompt": "Change this jelly fish into a dolphin"</a:t>
            </a:r>
            <a:endParaRPr sz="1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  }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The prompts are designed to test:</a:t>
            </a:r>
            <a:endParaRPr sz="15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Style</a:t>
            </a:r>
            <a:r>
              <a:rPr lang="en">
                <a:solidFill>
                  <a:schemeClr val="dk1"/>
                </a:solidFill>
              </a:rPr>
              <a:t>: Artistic transformations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Content</a:t>
            </a:r>
            <a:r>
              <a:rPr lang="en">
                <a:solidFill>
                  <a:schemeClr val="dk1"/>
                </a:solidFill>
              </a:rPr>
              <a:t>: Adding/removing elements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Context</a:t>
            </a:r>
            <a:r>
              <a:rPr lang="en">
                <a:solidFill>
                  <a:schemeClr val="dk1"/>
                </a:solidFill>
              </a:rPr>
              <a:t>: Environmental changes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Complexity</a:t>
            </a:r>
            <a:r>
              <a:rPr lang="en">
                <a:solidFill>
                  <a:schemeClr val="dk1"/>
                </a:solidFill>
              </a:rPr>
              <a:t>: Multi-faceted instructions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Input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Add a group of students going home on the road in this image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Add a colossal ancient ruin with glowing symbols in this mountain landscape.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make this view like a snowy winter morning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Transform this stack of books into a magical library scene, where the books glow softly and one is floating open in the air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Add a hot air balloon festival with dozens of colorful balloons in this sky.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Turn the trees to bamboo trees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add a decorated stage for a wedding ceremony in the appropriate place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Transform all the flowers into butterflies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650" y="1098575"/>
            <a:ext cx="4397875" cy="285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Stable Diffusion</a:t>
            </a:r>
            <a:endParaRPr b="1"/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1017725"/>
            <a:ext cx="8520600" cy="3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 </a:t>
            </a:r>
            <a:r>
              <a:rPr b="1" lang="en" sz="1600">
                <a:solidFill>
                  <a:schemeClr val="dk1"/>
                </a:solidFill>
              </a:rPr>
              <a:t>latent diffusion model</a:t>
            </a:r>
            <a:r>
              <a:rPr lang="en" sz="1600">
                <a:solidFill>
                  <a:schemeClr val="dk1"/>
                </a:solidFill>
              </a:rPr>
              <a:t> for generating images from text or images.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Operates in compressed </a:t>
            </a:r>
            <a:r>
              <a:rPr b="1" lang="en" sz="1600">
                <a:solidFill>
                  <a:schemeClr val="dk1"/>
                </a:solidFill>
              </a:rPr>
              <a:t>latent space</a:t>
            </a:r>
            <a:r>
              <a:rPr lang="en" sz="1600">
                <a:solidFill>
                  <a:schemeClr val="dk1"/>
                </a:solidFill>
              </a:rPr>
              <a:t> for efficiency.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Developed by </a:t>
            </a:r>
            <a:r>
              <a:rPr b="1" lang="en" sz="1600">
                <a:solidFill>
                  <a:schemeClr val="dk1"/>
                </a:solidFill>
              </a:rPr>
              <a:t>Stability AI</a:t>
            </a:r>
            <a:r>
              <a:rPr lang="en" sz="1600">
                <a:solidFill>
                  <a:schemeClr val="dk1"/>
                </a:solidFill>
              </a:rPr>
              <a:t>, open-source and widely adopted.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Img2img :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Takes an </a:t>
            </a:r>
            <a:r>
              <a:rPr b="1" lang="en" sz="1600">
                <a:solidFill>
                  <a:schemeClr val="dk1"/>
                </a:solidFill>
              </a:rPr>
              <a:t>input image</a:t>
            </a:r>
            <a:r>
              <a:rPr lang="en" sz="1600">
                <a:solidFill>
                  <a:schemeClr val="dk1"/>
                </a:solidFill>
              </a:rPr>
              <a:t> and a </a:t>
            </a:r>
            <a:r>
              <a:rPr b="1" lang="en" sz="1600">
                <a:solidFill>
                  <a:schemeClr val="dk1"/>
                </a:solidFill>
              </a:rPr>
              <a:t>text prompt</a:t>
            </a:r>
            <a:r>
              <a:rPr lang="en" sz="1600">
                <a:solidFill>
                  <a:schemeClr val="dk1"/>
                </a:solidFill>
              </a:rPr>
              <a:t>.</a:t>
            </a:r>
            <a:br>
              <a:rPr lang="en" sz="1600">
                <a:solidFill>
                  <a:schemeClr val="dk1"/>
                </a:solidFill>
              </a:rPr>
            </a:br>
            <a:r>
              <a:rPr lang="en" sz="1600">
                <a:solidFill>
                  <a:schemeClr val="dk1"/>
                </a:solidFill>
              </a:rPr>
              <a:t>Outputs a new image that </a:t>
            </a:r>
            <a:r>
              <a:rPr b="1" lang="en" sz="1600">
                <a:solidFill>
                  <a:schemeClr val="dk1"/>
                </a:solidFill>
              </a:rPr>
              <a:t>blends the original with prompt guidance</a:t>
            </a:r>
            <a:r>
              <a:rPr lang="en" sz="1600">
                <a:solidFill>
                  <a:schemeClr val="dk1"/>
                </a:solidFill>
              </a:rPr>
              <a:t>.</a:t>
            </a:r>
            <a:br>
              <a:rPr lang="en" sz="1600">
                <a:solidFill>
                  <a:schemeClr val="dk1"/>
                </a:solidFill>
              </a:rPr>
            </a:br>
            <a:r>
              <a:rPr b="1" lang="en" sz="1600">
                <a:solidFill>
                  <a:schemeClr val="dk1"/>
                </a:solidFill>
              </a:rPr>
              <a:t>Parameters: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Strength</a:t>
            </a:r>
            <a:r>
              <a:rPr lang="en" sz="1600">
                <a:solidFill>
                  <a:schemeClr val="dk1"/>
                </a:solidFill>
              </a:rPr>
              <a:t>: How much to modify the input.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Guidance Scale</a:t>
            </a:r>
            <a:r>
              <a:rPr lang="en" sz="1600">
                <a:solidFill>
                  <a:schemeClr val="dk1"/>
                </a:solidFill>
              </a:rPr>
              <a:t>: How closely to follow the prompt.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